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Lora"/>
      <p:regular r:id="rId31"/>
      <p:bold r:id="rId32"/>
      <p:italic r:id="rId33"/>
      <p:boldItalic r:id="rId34"/>
    </p:embeddedFont>
    <p:embeddedFont>
      <p:font typeface="Quattrocento Sans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4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ora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ora-italic.fntdata"/><Relationship Id="rId10" Type="http://schemas.openxmlformats.org/officeDocument/2006/relationships/slide" Target="slides/slide4.xml"/><Relationship Id="rId32" Type="http://schemas.openxmlformats.org/officeDocument/2006/relationships/font" Target="fonts/Lora-bold.fntdata"/><Relationship Id="rId13" Type="http://schemas.openxmlformats.org/officeDocument/2006/relationships/slide" Target="slides/slide7.xml"/><Relationship Id="rId35" Type="http://schemas.openxmlformats.org/officeDocument/2006/relationships/font" Target="fonts/QuattrocentoSans-regular.fntdata"/><Relationship Id="rId12" Type="http://schemas.openxmlformats.org/officeDocument/2006/relationships/slide" Target="slides/slide6.xml"/><Relationship Id="rId34" Type="http://schemas.openxmlformats.org/officeDocument/2006/relationships/font" Target="fonts/Lora-boldItalic.fntdata"/><Relationship Id="rId15" Type="http://schemas.openxmlformats.org/officeDocument/2006/relationships/slide" Target="slides/slide9.xml"/><Relationship Id="rId37" Type="http://schemas.openxmlformats.org/officeDocument/2006/relationships/font" Target="fonts/QuattrocentoSans-italic.fntdata"/><Relationship Id="rId14" Type="http://schemas.openxmlformats.org/officeDocument/2006/relationships/slide" Target="slides/slide8.xml"/><Relationship Id="rId36" Type="http://schemas.openxmlformats.org/officeDocument/2006/relationships/font" Target="fonts/QuattrocentoSans-bold.fntdata"/><Relationship Id="rId17" Type="http://schemas.openxmlformats.org/officeDocument/2006/relationships/slide" Target="slides/slide11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38" Type="http://schemas.openxmlformats.org/officeDocument/2006/relationships/font" Target="fonts/Quattrocento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d2133a961_0_7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d2133a961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b0bff0b53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b0bff0b5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b0bff0b5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0b0bff0b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d39295bbb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d39295bb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d3d10545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0d3d1054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9035a30c9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9035a30c9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d7e1fd87f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0d7e1fd87f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d7e1fd87f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0d7e1fd87f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d3d10545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d3d10545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db05f24c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0db05f24c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d3d10545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d3d10545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d2133a961_0_8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d2133a961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d3d10545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d3d10545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d82e78ea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0d82e78ea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db05f24c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0db05f24c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db05f24c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0db05f24c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d2133a961_0_10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0d2133a961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d3d10545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d3d10545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d39295bbb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d39295bb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9035a30c9_1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9035a30c9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d3d10545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d3d10545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d39295bbb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d39295b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b0bff0b53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b0bff0b5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b0bff0b53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b0bff0b5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4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/>
        </p:txBody>
      </p:sp>
      <p:cxnSp>
        <p:nvCxnSpPr>
          <p:cNvPr id="60" name="Google Shape;60;p15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5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63" name="Google Shape;63;p15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67" name="Google Shape;67;p16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6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“</a:t>
            </a:r>
            <a:endParaRPr b="1"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1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76" name="Google Shape;76;p1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82" name="Google Shape;82;p1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" name="Google Shape;84;p1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91" name="Google Shape;91;p19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9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" name="Google Shape;93;p19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97" name="Google Shape;97;p20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20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" name="Google Shape;99;p20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103" name="Google Shape;103;p21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21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2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22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11" Type="http://schemas.openxmlformats.org/officeDocument/2006/relationships/image" Target="../media/image16.png"/><Relationship Id="rId10" Type="http://schemas.openxmlformats.org/officeDocument/2006/relationships/image" Target="../media/image24.png"/><Relationship Id="rId12" Type="http://schemas.openxmlformats.org/officeDocument/2006/relationships/image" Target="../media/image6.png"/><Relationship Id="rId9" Type="http://schemas.openxmlformats.org/officeDocument/2006/relationships/image" Target="../media/image32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36.png"/><Relationship Id="rId5" Type="http://schemas.openxmlformats.org/officeDocument/2006/relationships/image" Target="../media/image14.jpg"/><Relationship Id="rId6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11.png"/><Relationship Id="rId12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ctrTitle"/>
          </p:nvPr>
        </p:nvSpPr>
        <p:spPr>
          <a:xfrm>
            <a:off x="996625" y="2003900"/>
            <a:ext cx="67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</a:rPr>
              <a:t>Team 2: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as a Tool  🔧</a:t>
            </a:r>
            <a:endParaRPr/>
          </a:p>
        </p:txBody>
      </p:sp>
      <p:grpSp>
        <p:nvGrpSpPr>
          <p:cNvPr id="117" name="Google Shape;117;p24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118" name="Google Shape;118;p2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4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>
            <p:ph idx="4294967295" type="ctrTitle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Tang</a:t>
            </a:r>
            <a:endParaRPr sz="4800">
              <a:highlight>
                <a:schemeClr val="accent1"/>
              </a:highlight>
            </a:endParaRPr>
          </a:p>
        </p:txBody>
      </p:sp>
      <p:cxnSp>
        <p:nvCxnSpPr>
          <p:cNvPr id="236" name="Google Shape;236;p33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33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50" y="1747988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3513" y="1708038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50" y="307965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1719" y="1860425"/>
            <a:ext cx="1439593" cy="14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69325" y="1816000"/>
            <a:ext cx="1650800" cy="16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9725" y="3474774"/>
            <a:ext cx="1053600" cy="1343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8450" y="3778325"/>
            <a:ext cx="1221050" cy="12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69325" y="34668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99525" y="993225"/>
            <a:ext cx="1350900" cy="135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8" name="Google Shape;248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96700" y="266695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idx="4294967295" type="ctrTitle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Robin*</a:t>
            </a:r>
            <a:endParaRPr sz="4800">
              <a:highlight>
                <a:schemeClr val="accent1"/>
              </a:highlight>
            </a:endParaRPr>
          </a:p>
        </p:txBody>
      </p:sp>
      <p:cxnSp>
        <p:nvCxnSpPr>
          <p:cNvPr id="254" name="Google Shape;254;p34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34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6500" y="993278"/>
            <a:ext cx="1350900" cy="135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34"/>
          <p:cNvSpPr txBox="1"/>
          <p:nvPr/>
        </p:nvSpPr>
        <p:spPr>
          <a:xfrm>
            <a:off x="1156775" y="2520100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㈝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6032050" y="2213775"/>
            <a:ext cx="1350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</a:rPr>
              <a:t>🇰🇷</a:t>
            </a:r>
            <a:endParaRPr sz="8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6032050" y="3738850"/>
            <a:ext cx="1350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</a:rPr>
              <a:t>🇨🇳</a:t>
            </a:r>
            <a:endParaRPr sz="8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7410850" y="95575"/>
            <a:ext cx="1507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🇯🇵</a:t>
            </a:r>
            <a:endParaRPr sz="8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6118750" y="709325"/>
            <a:ext cx="11775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🇹🇷</a:t>
            </a:r>
            <a:endParaRPr sz="8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7489288" y="3036525"/>
            <a:ext cx="1350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🇷🇺</a:t>
            </a:r>
            <a:endParaRPr sz="8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7410850" y="1566050"/>
            <a:ext cx="1177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🇬🇧</a:t>
            </a:r>
            <a:endParaRPr sz="8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1971550" y="1983875"/>
            <a:ext cx="1053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Quattrocento Sans"/>
                <a:ea typeface="Quattrocento Sans"/>
                <a:cs typeface="Quattrocento Sans"/>
                <a:sym typeface="Quattrocento Sans"/>
              </a:rPr>
              <a:t>📚</a:t>
            </a:r>
            <a:endParaRPr sz="8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108338" y="1768675"/>
            <a:ext cx="1177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✈️</a:t>
            </a:r>
            <a:endParaRPr sz="8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256700" y="3284625"/>
            <a:ext cx="991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🎧</a:t>
            </a:r>
            <a:endParaRPr sz="8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8" name="Google Shape;2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0925" y="3866962"/>
            <a:ext cx="909640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type="ctrTitle"/>
          </p:nvPr>
        </p:nvSpPr>
        <p:spPr>
          <a:xfrm>
            <a:off x="2022225" y="1693548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5" name="Google Shape;275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Map</a:t>
            </a:r>
            <a:endParaRPr/>
          </a:p>
        </p:txBody>
      </p:sp>
      <p:pic>
        <p:nvPicPr>
          <p:cNvPr id="281" name="Google Shape;2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12" y="72313"/>
            <a:ext cx="8810373" cy="49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1850" y="72325"/>
            <a:ext cx="606000" cy="606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3" name="Google Shape;283;p36"/>
          <p:cNvSpPr/>
          <p:nvPr/>
        </p:nvSpPr>
        <p:spPr>
          <a:xfrm>
            <a:off x="2768000" y="1259225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3748950" y="2842400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6"/>
          <p:cNvSpPr/>
          <p:nvPr/>
        </p:nvSpPr>
        <p:spPr>
          <a:xfrm>
            <a:off x="5259650" y="136325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6"/>
          <p:cNvSpPr/>
          <p:nvPr/>
        </p:nvSpPr>
        <p:spPr>
          <a:xfrm>
            <a:off x="7052450" y="2010300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/>
          <p:nvPr/>
        </p:nvSpPr>
        <p:spPr>
          <a:xfrm>
            <a:off x="3748950" y="2842400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911" y="0"/>
            <a:ext cx="591817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50" y="127325"/>
            <a:ext cx="1041600" cy="104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229" y="0"/>
            <a:ext cx="906530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0550" y="103950"/>
            <a:ext cx="675600" cy="675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38"/>
          <p:cNvSpPr/>
          <p:nvPr/>
        </p:nvSpPr>
        <p:spPr>
          <a:xfrm>
            <a:off x="-163425" y="779550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8"/>
          <p:cNvSpPr/>
          <p:nvPr/>
        </p:nvSpPr>
        <p:spPr>
          <a:xfrm>
            <a:off x="8086900" y="260950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8"/>
          <p:cNvSpPr/>
          <p:nvPr/>
        </p:nvSpPr>
        <p:spPr>
          <a:xfrm>
            <a:off x="6982000" y="3026175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"/>
          <p:cNvSpPr/>
          <p:nvPr/>
        </p:nvSpPr>
        <p:spPr>
          <a:xfrm>
            <a:off x="742050" y="4020600"/>
            <a:ext cx="1104900" cy="1122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650" y="149825"/>
            <a:ext cx="905400" cy="9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9" name="Google Shape;309;p39"/>
          <p:cNvPicPr preferRelativeResize="0"/>
          <p:nvPr/>
        </p:nvPicPr>
        <p:blipFill rotWithShape="1">
          <a:blip r:embed="rId4">
            <a:alphaModFix/>
          </a:blip>
          <a:srcRect b="0" l="17156" r="0" t="3119"/>
          <a:stretch/>
        </p:blipFill>
        <p:spPr>
          <a:xfrm>
            <a:off x="1586850" y="79125"/>
            <a:ext cx="7430548" cy="491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/>
          <p:nvPr/>
        </p:nvSpPr>
        <p:spPr>
          <a:xfrm>
            <a:off x="5784700" y="0"/>
            <a:ext cx="3359400" cy="51576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0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from Claudia</a:t>
            </a:r>
            <a:endParaRPr/>
          </a:p>
        </p:txBody>
      </p:sp>
      <p:sp>
        <p:nvSpPr>
          <p:cNvPr id="316" name="Google Shape;316;p40"/>
          <p:cNvSpPr txBox="1"/>
          <p:nvPr>
            <p:ph idx="1" type="body"/>
          </p:nvPr>
        </p:nvSpPr>
        <p:spPr>
          <a:xfrm>
            <a:off x="353250" y="1618700"/>
            <a:ext cx="51717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Tensions: </a:t>
            </a:r>
            <a:r>
              <a:rPr lang="en"/>
              <a:t>Important aspects of life were restricted due to language barrier. Over-dependent on her kids for translation.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Contradictions: </a:t>
            </a:r>
            <a:r>
              <a:rPr lang="en"/>
              <a:t>Only speak Spanish at home.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Surprises: </a:t>
            </a:r>
            <a:r>
              <a:rPr lang="en"/>
              <a:t>Early Childhood Education certification.</a:t>
            </a:r>
            <a:endParaRPr/>
          </a:p>
        </p:txBody>
      </p:sp>
      <p:sp>
        <p:nvSpPr>
          <p:cNvPr id="317" name="Google Shape;317;p40"/>
          <p:cNvSpPr txBox="1"/>
          <p:nvPr>
            <p:ph idx="2" type="body"/>
          </p:nvPr>
        </p:nvSpPr>
        <p:spPr>
          <a:xfrm>
            <a:off x="5920300" y="337275"/>
            <a:ext cx="3359400" cy="3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“Use it or lose it.”</a:t>
            </a:r>
            <a:endParaRPr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[Context: asking her children to translate for her]</a:t>
            </a:r>
            <a:endParaRPr i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“This is not how the   dynamic should be. Parents should lead children. Not   the other way around.”</a:t>
            </a:r>
            <a:endParaRPr i="1"/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51" y="896101"/>
            <a:ext cx="435600" cy="43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19" name="Google Shape;31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2975" y="3710325"/>
            <a:ext cx="1262850" cy="12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/>
          <p:nvPr/>
        </p:nvSpPr>
        <p:spPr>
          <a:xfrm>
            <a:off x="5784600" y="-7050"/>
            <a:ext cx="3359400" cy="51576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1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from Ana</a:t>
            </a:r>
            <a:endParaRPr/>
          </a:p>
        </p:txBody>
      </p:sp>
      <p:sp>
        <p:nvSpPr>
          <p:cNvPr id="326" name="Google Shape;326;p41"/>
          <p:cNvSpPr txBox="1"/>
          <p:nvPr>
            <p:ph idx="1" type="body"/>
          </p:nvPr>
        </p:nvSpPr>
        <p:spPr>
          <a:xfrm>
            <a:off x="329150" y="1379800"/>
            <a:ext cx="49305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Tensions: </a:t>
            </a:r>
            <a:r>
              <a:rPr lang="en"/>
              <a:t>Duolingo hasn't </a:t>
            </a:r>
            <a:r>
              <a:rPr lang="en"/>
              <a:t>been effective for real conversations.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Contradictions: </a:t>
            </a:r>
            <a:r>
              <a:rPr lang="en"/>
              <a:t>Her work does not require her to speak English.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Surprises: </a:t>
            </a:r>
            <a:r>
              <a:rPr lang="en"/>
              <a:t>She’s been in the U.S. for 10 years but until 5 years ago, she had no interest in learning the language.</a:t>
            </a:r>
            <a:endParaRPr/>
          </a:p>
        </p:txBody>
      </p:sp>
      <p:pic>
        <p:nvPicPr>
          <p:cNvPr id="327" name="Google Shape;3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51" y="896101"/>
            <a:ext cx="435600" cy="43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28" name="Google Shape;328;p41"/>
          <p:cNvSpPr txBox="1"/>
          <p:nvPr>
            <p:ph idx="2" type="body"/>
          </p:nvPr>
        </p:nvSpPr>
        <p:spPr>
          <a:xfrm>
            <a:off x="6399025" y="660700"/>
            <a:ext cx="2394000" cy="23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"I used Duolingo…daily…for 1 year… I'd say it was effective. I started to use daily words at work such as coffee, eggs, etc."</a:t>
            </a:r>
            <a:endParaRPr i="1"/>
          </a:p>
        </p:txBody>
      </p:sp>
      <p:pic>
        <p:nvPicPr>
          <p:cNvPr id="329" name="Google Shape;3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550" y="896093"/>
            <a:ext cx="435600" cy="43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30" name="Google Shape;33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1950" y="3638600"/>
            <a:ext cx="1201075" cy="12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9350" y="3638600"/>
            <a:ext cx="1201075" cy="12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/>
          <p:nvPr/>
        </p:nvSpPr>
        <p:spPr>
          <a:xfrm>
            <a:off x="5784700" y="0"/>
            <a:ext cx="3359400" cy="51576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2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Sample from Tang</a:t>
            </a:r>
            <a:endParaRPr/>
          </a:p>
        </p:txBody>
      </p:sp>
      <p:sp>
        <p:nvSpPr>
          <p:cNvPr id="338" name="Google Shape;338;p42"/>
          <p:cNvSpPr txBox="1"/>
          <p:nvPr>
            <p:ph idx="2" type="body"/>
          </p:nvPr>
        </p:nvSpPr>
        <p:spPr>
          <a:xfrm>
            <a:off x="6363050" y="383950"/>
            <a:ext cx="2459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“I’m still trying to figure out [how to make class fun]. So far, I include something about pop culture, contemporary issues…games…and also share my own experience.”</a:t>
            </a:r>
            <a:endParaRPr i="1"/>
          </a:p>
        </p:txBody>
      </p:sp>
      <p:sp>
        <p:nvSpPr>
          <p:cNvPr id="339" name="Google Shape;339;p42"/>
          <p:cNvSpPr txBox="1"/>
          <p:nvPr>
            <p:ph idx="1" type="body"/>
          </p:nvPr>
        </p:nvSpPr>
        <p:spPr>
          <a:xfrm>
            <a:off x="181900" y="1331700"/>
            <a:ext cx="56028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Tensions: </a:t>
            </a:r>
            <a:r>
              <a:rPr lang="en"/>
              <a:t>She didn’t enjoy learning foreign languages because of </a:t>
            </a:r>
            <a:r>
              <a:rPr lang="en"/>
              <a:t>rote memorization practices</a:t>
            </a:r>
            <a:r>
              <a:rPr b="1" lang="en"/>
              <a:t>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Contradictions: </a:t>
            </a:r>
            <a:r>
              <a:rPr lang="en"/>
              <a:t>She advocates for audio-lingual learning but she defaults to textbooks when self-studying.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Surprises: </a:t>
            </a:r>
            <a:r>
              <a:rPr lang="en"/>
              <a:t>Her husband speaks a language she is learning but she doesn’t practice with him. </a:t>
            </a:r>
            <a:endParaRPr/>
          </a:p>
        </p:txBody>
      </p:sp>
      <p:pic>
        <p:nvPicPr>
          <p:cNvPr id="340" name="Google Shape;3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50" y="896093"/>
            <a:ext cx="435600" cy="43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41" name="Google Shape;34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550" y="896100"/>
            <a:ext cx="435600" cy="43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42" name="Google Shape;34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4325" y="3640100"/>
            <a:ext cx="1320150" cy="13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387" y="1179700"/>
            <a:ext cx="1424400" cy="1360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26010" l="11633" r="11626" t="3483"/>
          <a:stretch/>
        </p:blipFill>
        <p:spPr>
          <a:xfrm>
            <a:off x="4679256" y="1179700"/>
            <a:ext cx="1424400" cy="136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5">
            <a:alphaModFix/>
          </a:blip>
          <a:srcRect b="2253" l="0" r="0" t="2253"/>
          <a:stretch/>
        </p:blipFill>
        <p:spPr>
          <a:xfrm>
            <a:off x="1077387" y="2986326"/>
            <a:ext cx="1424400" cy="136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6">
            <a:alphaModFix/>
          </a:blip>
          <a:srcRect b="2253" l="0" r="0" t="2253"/>
          <a:stretch/>
        </p:blipFill>
        <p:spPr>
          <a:xfrm>
            <a:off x="4679256" y="2986326"/>
            <a:ext cx="1424400" cy="1360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2716422" y="1476934"/>
            <a:ext cx="162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ANNA CHANG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2654537" y="3283560"/>
            <a:ext cx="1751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WILMER ZUNA LARGO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6325100" y="1476925"/>
            <a:ext cx="1698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SELAINE RODRIGUEZ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6438825" y="3283550"/>
            <a:ext cx="162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AMANDA HUYNH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1041650" y="298050"/>
            <a:ext cx="216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Team Members</a:t>
            </a:r>
            <a:endParaRPr sz="2000"/>
          </a:p>
        </p:txBody>
      </p:sp>
      <p:cxnSp>
        <p:nvCxnSpPr>
          <p:cNvPr id="141" name="Google Shape;141;p25"/>
          <p:cNvCxnSpPr/>
          <p:nvPr/>
        </p:nvCxnSpPr>
        <p:spPr>
          <a:xfrm flipH="1" rot="10800000">
            <a:off x="3210650" y="541050"/>
            <a:ext cx="5942400" cy="6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5"/>
          <p:cNvCxnSpPr>
            <a:endCxn id="140" idx="1"/>
          </p:cNvCxnSpPr>
          <p:nvPr/>
        </p:nvCxnSpPr>
        <p:spPr>
          <a:xfrm>
            <a:off x="50" y="543750"/>
            <a:ext cx="1041600" cy="6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/>
          <p:nvPr/>
        </p:nvSpPr>
        <p:spPr>
          <a:xfrm>
            <a:off x="5784700" y="0"/>
            <a:ext cx="3359400" cy="51576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3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Sample from Robin</a:t>
            </a:r>
            <a:endParaRPr/>
          </a:p>
        </p:txBody>
      </p:sp>
      <p:sp>
        <p:nvSpPr>
          <p:cNvPr id="349" name="Google Shape;349;p43"/>
          <p:cNvSpPr txBox="1"/>
          <p:nvPr>
            <p:ph idx="2" type="body"/>
          </p:nvPr>
        </p:nvSpPr>
        <p:spPr>
          <a:xfrm>
            <a:off x="6220400" y="561600"/>
            <a:ext cx="26826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“</a:t>
            </a:r>
            <a:r>
              <a:rPr lang="en"/>
              <a:t>I don’t want to be the type of person who just knows how to say a couple sentences in each language and say they know 20 something languages.</a:t>
            </a:r>
            <a:r>
              <a:rPr i="1" lang="en"/>
              <a:t>”</a:t>
            </a:r>
            <a:endParaRPr i="1"/>
          </a:p>
        </p:txBody>
      </p:sp>
      <p:sp>
        <p:nvSpPr>
          <p:cNvPr id="350" name="Google Shape;350;p43"/>
          <p:cNvSpPr txBox="1"/>
          <p:nvPr>
            <p:ph idx="1" type="body"/>
          </p:nvPr>
        </p:nvSpPr>
        <p:spPr>
          <a:xfrm>
            <a:off x="259975" y="1476575"/>
            <a:ext cx="52809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Tensions: </a:t>
            </a:r>
            <a:r>
              <a:rPr lang="en"/>
              <a:t>I</a:t>
            </a:r>
            <a:r>
              <a:rPr lang="en"/>
              <a:t>f you’re going to do something, do it well.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Contradictions: </a:t>
            </a:r>
            <a:r>
              <a:rPr lang="en"/>
              <a:t>Learning in a classroom feels like a chore, an academic task.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Surprises: </a:t>
            </a:r>
            <a:r>
              <a:rPr lang="en"/>
              <a:t>He doesn’t want to be the type of person who goes to another part of the world and speaks English and expect the native speaker to speak English back. </a:t>
            </a:r>
            <a:endParaRPr/>
          </a:p>
        </p:txBody>
      </p:sp>
      <p:pic>
        <p:nvPicPr>
          <p:cNvPr id="351" name="Google Shape;3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50" y="896102"/>
            <a:ext cx="435600" cy="43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52" name="Google Shape;3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2400" y="3183575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/>
          <p:nvPr>
            <p:ph idx="4294967295" type="title"/>
          </p:nvPr>
        </p:nvSpPr>
        <p:spPr>
          <a:xfrm>
            <a:off x="6252613" y="255825"/>
            <a:ext cx="9609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</a:t>
            </a:r>
            <a:endParaRPr/>
          </a:p>
        </p:txBody>
      </p:sp>
      <p:sp>
        <p:nvSpPr>
          <p:cNvPr id="358" name="Google Shape;358;p44"/>
          <p:cNvSpPr txBox="1"/>
          <p:nvPr>
            <p:ph idx="4294967295" type="title"/>
          </p:nvPr>
        </p:nvSpPr>
        <p:spPr>
          <a:xfrm>
            <a:off x="1791288" y="255825"/>
            <a:ext cx="12393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Insights</a:t>
            </a: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712638" y="840525"/>
            <a:ext cx="3396600" cy="1112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Current apps based learning solely on extrinsic motivation.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0" name="Google Shape;360;p44"/>
          <p:cNvSpPr/>
          <p:nvPr/>
        </p:nvSpPr>
        <p:spPr>
          <a:xfrm>
            <a:off x="5034763" y="840525"/>
            <a:ext cx="3396600" cy="1112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Individuals need intrinsic motivation to continue learning.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1" name="Google Shape;361;p44"/>
          <p:cNvSpPr/>
          <p:nvPr/>
        </p:nvSpPr>
        <p:spPr>
          <a:xfrm>
            <a:off x="712625" y="2173825"/>
            <a:ext cx="3396600" cy="1112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Most people learn languages only because they need to.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2" name="Google Shape;362;p44"/>
          <p:cNvSpPr/>
          <p:nvPr/>
        </p:nvSpPr>
        <p:spPr>
          <a:xfrm>
            <a:off x="5034750" y="2173825"/>
            <a:ext cx="3396600" cy="1112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People need an efficient and practical way to learn.</a:t>
            </a:r>
            <a:endParaRPr b="1"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63" name="Google Shape;363;p44"/>
          <p:cNvCxnSpPr>
            <a:endCxn id="362" idx="2"/>
          </p:cNvCxnSpPr>
          <p:nvPr/>
        </p:nvCxnSpPr>
        <p:spPr>
          <a:xfrm>
            <a:off x="4108950" y="2729875"/>
            <a:ext cx="925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64" name="Google Shape;364;p44"/>
          <p:cNvCxnSpPr/>
          <p:nvPr/>
        </p:nvCxnSpPr>
        <p:spPr>
          <a:xfrm>
            <a:off x="4109100" y="1396575"/>
            <a:ext cx="925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65" name="Google Shape;365;p44"/>
          <p:cNvSpPr/>
          <p:nvPr/>
        </p:nvSpPr>
        <p:spPr>
          <a:xfrm>
            <a:off x="712625" y="3507125"/>
            <a:ext cx="3396600" cy="1112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Quattrocento Sans"/>
                <a:ea typeface="Quattrocento Sans"/>
                <a:cs typeface="Quattrocento Sans"/>
                <a:sym typeface="Quattrocento Sans"/>
              </a:rPr>
              <a:t>People prioritize human-to-human interactions when deciding what languages to speak/learn.</a:t>
            </a:r>
            <a:endParaRPr b="1" sz="13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6" name="Google Shape;366;p44"/>
          <p:cNvSpPr/>
          <p:nvPr/>
        </p:nvSpPr>
        <p:spPr>
          <a:xfrm>
            <a:off x="5034750" y="3507125"/>
            <a:ext cx="3396600" cy="1112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Quattrocento Sans"/>
                <a:ea typeface="Quattrocento Sans"/>
                <a:cs typeface="Quattrocento Sans"/>
                <a:sym typeface="Quattrocento Sans"/>
              </a:rPr>
              <a:t>Language learning should be human-centered, with an emphasis on cultural context.</a:t>
            </a:r>
            <a:endParaRPr b="1" sz="13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67" name="Google Shape;367;p44"/>
          <p:cNvCxnSpPr>
            <a:endCxn id="366" idx="2"/>
          </p:cNvCxnSpPr>
          <p:nvPr/>
        </p:nvCxnSpPr>
        <p:spPr>
          <a:xfrm>
            <a:off x="4108950" y="4063175"/>
            <a:ext cx="925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/>
          <p:nvPr>
            <p:ph idx="4294967295" type="title"/>
          </p:nvPr>
        </p:nvSpPr>
        <p:spPr>
          <a:xfrm>
            <a:off x="411175" y="28196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Questions</a:t>
            </a:r>
            <a:endParaRPr/>
          </a:p>
        </p:txBody>
      </p:sp>
      <p:sp>
        <p:nvSpPr>
          <p:cNvPr id="373" name="Google Shape;373;p45"/>
          <p:cNvSpPr txBox="1"/>
          <p:nvPr/>
        </p:nvSpPr>
        <p:spPr>
          <a:xfrm>
            <a:off x="864325" y="1856200"/>
            <a:ext cx="760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74" name="Google Shape;374;p45"/>
          <p:cNvPicPr preferRelativeResize="0"/>
          <p:nvPr/>
        </p:nvPicPr>
        <p:blipFill rotWithShape="1">
          <a:blip r:embed="rId3">
            <a:alphaModFix/>
          </a:blip>
          <a:srcRect b="4905" l="4891" r="4528" t="5247"/>
          <a:stretch/>
        </p:blipFill>
        <p:spPr>
          <a:xfrm>
            <a:off x="211975" y="975000"/>
            <a:ext cx="621600" cy="615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3">
            <a:alphaModFix/>
          </a:blip>
          <a:srcRect b="4905" l="4891" r="4528" t="5247"/>
          <a:stretch/>
        </p:blipFill>
        <p:spPr>
          <a:xfrm>
            <a:off x="242725" y="1940450"/>
            <a:ext cx="621600" cy="615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76" name="Google Shape;376;p45"/>
          <p:cNvPicPr preferRelativeResize="0"/>
          <p:nvPr/>
        </p:nvPicPr>
        <p:blipFill rotWithShape="1">
          <a:blip r:embed="rId3">
            <a:alphaModFix/>
          </a:blip>
          <a:srcRect b="4905" l="4891" r="4528" t="5247"/>
          <a:stretch/>
        </p:blipFill>
        <p:spPr>
          <a:xfrm>
            <a:off x="242725" y="2905900"/>
            <a:ext cx="621600" cy="615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77" name="Google Shape;377;p45"/>
          <p:cNvPicPr preferRelativeResize="0"/>
          <p:nvPr/>
        </p:nvPicPr>
        <p:blipFill rotWithShape="1">
          <a:blip r:embed="rId3">
            <a:alphaModFix/>
          </a:blip>
          <a:srcRect b="4905" l="4891" r="4528" t="5247"/>
          <a:stretch/>
        </p:blipFill>
        <p:spPr>
          <a:xfrm>
            <a:off x="211975" y="4076250"/>
            <a:ext cx="621600" cy="6156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378" name="Google Shape;378;p45"/>
          <p:cNvSpPr txBox="1"/>
          <p:nvPr/>
        </p:nvSpPr>
        <p:spPr>
          <a:xfrm>
            <a:off x="1122875" y="1036500"/>
            <a:ext cx="760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Would the same results be replicated with an American sample?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9" name="Google Shape;379;p45"/>
          <p:cNvSpPr txBox="1"/>
          <p:nvPr/>
        </p:nvSpPr>
        <p:spPr>
          <a:xfrm>
            <a:off x="1122875" y="1848050"/>
            <a:ext cx="7608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How does the lack of resources about certain languages (such as indigenous languages) limit what people choose to </a:t>
            </a: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study?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How are languages used in smaller towns and communities becoming extinct due to the dominance of their umbrella language?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How may the use of audio-lingual learning resources improve the retention of new languages?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385" name="Google Shape;3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10" y="1981698"/>
            <a:ext cx="1350900" cy="13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86" name="Google Shape;38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213" y="1981690"/>
            <a:ext cx="1350900" cy="13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87" name="Google Shape;38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4088" y="1981703"/>
            <a:ext cx="1350900" cy="13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88" name="Google Shape;38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5413" y="1981700"/>
            <a:ext cx="1350900" cy="13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/>
          <p:nvPr>
            <p:ph idx="4294967295" type="subTitle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Any </a:t>
            </a:r>
            <a:r>
              <a:rPr b="1" i="1" lang="en" sz="360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 ?</a:t>
            </a:r>
            <a:endParaRPr b="1" i="1"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394" name="Google Shape;394;p47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p47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96" name="Google Shape;396;p47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7" name="Google Shape;397;p47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8" name="Google Shape;398;p47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99" name="Google Shape;399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47"/>
          <p:cNvSpPr txBox="1"/>
          <p:nvPr/>
        </p:nvSpPr>
        <p:spPr>
          <a:xfrm>
            <a:off x="6045350" y="4435675"/>
            <a:ext cx="264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Slide template by SlidesCarnival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Domain</a:t>
            </a:r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1446950" y="2110050"/>
            <a:ext cx="607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Language Learning</a:t>
            </a:r>
            <a:endParaRPr b="1" sz="4800">
              <a:solidFill>
                <a:schemeClr val="dk1"/>
              </a:solidFill>
              <a:highlight>
                <a:schemeClr val="accent1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2350250" y="3438875"/>
            <a:ext cx="426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 and AR/VR Technology</a:t>
            </a:r>
            <a:endParaRPr sz="2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ctrTitle"/>
          </p:nvPr>
        </p:nvSpPr>
        <p:spPr>
          <a:xfrm>
            <a:off x="2029275" y="1992348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Needfinding Methodology</a:t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Interviewees</a:t>
            </a:r>
            <a:endParaRPr/>
          </a:p>
        </p:txBody>
      </p:sp>
      <p:grpSp>
        <p:nvGrpSpPr>
          <p:cNvPr id="163" name="Google Shape;163;p28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4" name="Google Shape;164;p2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28"/>
          <p:cNvSpPr txBox="1"/>
          <p:nvPr/>
        </p:nvSpPr>
        <p:spPr>
          <a:xfrm>
            <a:off x="418575" y="3319675"/>
            <a:ext cx="20649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Claudia</a:t>
            </a:r>
            <a:endParaRPr b="1" sz="230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Stanford Chef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Early 50s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Culinary Student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2511775" y="3319675"/>
            <a:ext cx="20649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Ana</a:t>
            </a:r>
            <a:r>
              <a:rPr b="1" lang="en" sz="200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1" sz="200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Stanford Hasher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Mid 40s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Duolingo User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6636800" y="3319675"/>
            <a:ext cx="2418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Robin</a:t>
            </a:r>
            <a:r>
              <a:rPr b="1" lang="en" sz="200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  <a:endParaRPr b="1" sz="200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College Student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Early 20s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Speaks 6 Languages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4543775" y="3319675"/>
            <a:ext cx="2187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Tang</a:t>
            </a:r>
            <a:endParaRPr b="1" sz="230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Professor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Early 40s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Experienced Educator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73" y="1800748"/>
            <a:ext cx="1350900" cy="13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775" y="1800740"/>
            <a:ext cx="1350900" cy="13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0650" y="1800753"/>
            <a:ext cx="1350900" cy="13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1975" y="1800750"/>
            <a:ext cx="1350900" cy="135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Questions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4049250" y="1754400"/>
            <a:ext cx="1045500" cy="16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FFCD00"/>
                </a:solidFill>
              </a:rPr>
              <a:t>?</a:t>
            </a:r>
            <a:endParaRPr sz="12500">
              <a:solidFill>
                <a:srgbClr val="FFCD00"/>
              </a:solidFill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297375" y="3791425"/>
            <a:ext cx="324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Do you use these languages in your daily life?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342025" y="1813225"/>
            <a:ext cx="347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Tell me a little about yourself.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5153600" y="1505425"/>
            <a:ext cx="2806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languages do you speak / have you studied?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5631000" y="2908825"/>
            <a:ext cx="3363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What factors motivated you to learn these languages?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4112025" y="4004425"/>
            <a:ext cx="302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attrocento Sans"/>
                <a:ea typeface="Quattrocento Sans"/>
                <a:cs typeface="Quattrocento Sans"/>
                <a:sym typeface="Quattrocento Sans"/>
              </a:rPr>
              <a:t>How have you retained / use these languages?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1086675" y="2648425"/>
            <a:ext cx="291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did you learn these languages?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ctrTitle"/>
          </p:nvPr>
        </p:nvSpPr>
        <p:spPr>
          <a:xfrm>
            <a:off x="2022225" y="1693548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Results</a:t>
            </a: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idx="4294967295" type="ctrTitle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Claudia</a:t>
            </a:r>
            <a:endParaRPr sz="4800">
              <a:highlight>
                <a:schemeClr val="accent1"/>
              </a:highlight>
            </a:endParaRPr>
          </a:p>
        </p:txBody>
      </p:sp>
      <p:cxnSp>
        <p:nvCxnSpPr>
          <p:cNvPr id="202" name="Google Shape;202;p31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31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6500" y="993275"/>
            <a:ext cx="1350900" cy="135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575" y="18197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0975" y="334227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3875" y="334232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2725" y="188595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8998" y="3257548"/>
            <a:ext cx="1741100" cy="17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750" y="1801212"/>
            <a:ext cx="1741100" cy="154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43875" y="181971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31875" y="14612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0425" y="16465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idx="4294967295" type="ctrTitle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Ana</a:t>
            </a:r>
            <a:endParaRPr sz="4800">
              <a:highlight>
                <a:schemeClr val="accent1"/>
              </a:highlight>
            </a:endParaRPr>
          </a:p>
        </p:txBody>
      </p:sp>
      <p:cxnSp>
        <p:nvCxnSpPr>
          <p:cNvPr id="220" name="Google Shape;220;p32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32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807" y="2410525"/>
            <a:ext cx="1439593" cy="14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525" y="993215"/>
            <a:ext cx="1350900" cy="135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850" y="243605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850" y="799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1875" y="146125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7074150" y="3133788"/>
            <a:ext cx="1075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Quattrocento Sans"/>
                <a:ea typeface="Quattrocento Sans"/>
                <a:cs typeface="Quattrocento Sans"/>
                <a:sym typeface="Quattrocento Sans"/>
              </a:rPr>
              <a:t>🧑🏽‍🦳</a:t>
            </a:r>
            <a:endParaRPr sz="7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6432975" y="1871688"/>
            <a:ext cx="1245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🧓🏽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790750" y="1871688"/>
            <a:ext cx="92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👴🏽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